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85" r:id="rId2"/>
    <p:sldMasterId id="2147483673" r:id="rId3"/>
  </p:sldMasterIdLst>
  <p:notesMasterIdLst>
    <p:notesMasterId r:id="rId166"/>
  </p:notesMasterIdLst>
  <p:sldIdLst>
    <p:sldId id="310" r:id="rId4"/>
    <p:sldId id="311" r:id="rId5"/>
    <p:sldId id="309" r:id="rId6"/>
    <p:sldId id="312" r:id="rId7"/>
    <p:sldId id="313" r:id="rId8"/>
    <p:sldId id="314" r:id="rId9"/>
    <p:sldId id="376" r:id="rId10"/>
    <p:sldId id="377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68" r:id="rId39"/>
    <p:sldId id="369" r:id="rId40"/>
    <p:sldId id="367" r:id="rId41"/>
    <p:sldId id="370" r:id="rId42"/>
    <p:sldId id="371" r:id="rId43"/>
    <p:sldId id="372" r:id="rId44"/>
    <p:sldId id="373" r:id="rId45"/>
    <p:sldId id="374" r:id="rId46"/>
    <p:sldId id="378" r:id="rId47"/>
    <p:sldId id="375" r:id="rId48"/>
    <p:sldId id="345" r:id="rId49"/>
    <p:sldId id="379" r:id="rId50"/>
    <p:sldId id="385" r:id="rId51"/>
    <p:sldId id="380" r:id="rId52"/>
    <p:sldId id="433" r:id="rId53"/>
    <p:sldId id="434" r:id="rId54"/>
    <p:sldId id="435" r:id="rId55"/>
    <p:sldId id="436" r:id="rId56"/>
    <p:sldId id="437" r:id="rId57"/>
    <p:sldId id="381" r:id="rId58"/>
    <p:sldId id="386" r:id="rId59"/>
    <p:sldId id="427" r:id="rId60"/>
    <p:sldId id="387" r:id="rId61"/>
    <p:sldId id="388" r:id="rId62"/>
    <p:sldId id="428" r:id="rId63"/>
    <p:sldId id="389" r:id="rId64"/>
    <p:sldId id="382" r:id="rId65"/>
    <p:sldId id="383" r:id="rId66"/>
    <p:sldId id="384" r:id="rId67"/>
    <p:sldId id="349" r:id="rId68"/>
    <p:sldId id="348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60" r:id="rId79"/>
    <p:sldId id="256" r:id="rId80"/>
    <p:sldId id="257" r:id="rId81"/>
    <p:sldId id="258" r:id="rId82"/>
    <p:sldId id="259" r:id="rId83"/>
    <p:sldId id="260" r:id="rId84"/>
    <p:sldId id="261" r:id="rId85"/>
    <p:sldId id="262" r:id="rId86"/>
    <p:sldId id="263" r:id="rId87"/>
    <p:sldId id="265" r:id="rId88"/>
    <p:sldId id="264" r:id="rId89"/>
    <p:sldId id="266" r:id="rId90"/>
    <p:sldId id="267" r:id="rId91"/>
    <p:sldId id="268" r:id="rId92"/>
    <p:sldId id="269" r:id="rId93"/>
    <p:sldId id="270" r:id="rId94"/>
    <p:sldId id="271" r:id="rId95"/>
    <p:sldId id="272" r:id="rId96"/>
    <p:sldId id="273" r:id="rId97"/>
    <p:sldId id="274" r:id="rId98"/>
    <p:sldId id="275" r:id="rId99"/>
    <p:sldId id="276" r:id="rId100"/>
    <p:sldId id="277" r:id="rId101"/>
    <p:sldId id="278" r:id="rId102"/>
    <p:sldId id="280" r:id="rId103"/>
    <p:sldId id="279" r:id="rId104"/>
    <p:sldId id="281" r:id="rId105"/>
    <p:sldId id="282" r:id="rId106"/>
    <p:sldId id="283" r:id="rId107"/>
    <p:sldId id="284" r:id="rId108"/>
    <p:sldId id="285" r:id="rId109"/>
    <p:sldId id="286" r:id="rId110"/>
    <p:sldId id="287" r:id="rId111"/>
    <p:sldId id="288" r:id="rId112"/>
    <p:sldId id="289" r:id="rId113"/>
    <p:sldId id="290" r:id="rId114"/>
    <p:sldId id="291" r:id="rId115"/>
    <p:sldId id="292" r:id="rId116"/>
    <p:sldId id="293" r:id="rId117"/>
    <p:sldId id="295" r:id="rId118"/>
    <p:sldId id="294" r:id="rId119"/>
    <p:sldId id="297" r:id="rId120"/>
    <p:sldId id="296" r:id="rId121"/>
    <p:sldId id="300" r:id="rId122"/>
    <p:sldId id="429" r:id="rId123"/>
    <p:sldId id="304" r:id="rId124"/>
    <p:sldId id="305" r:id="rId125"/>
    <p:sldId id="306" r:id="rId126"/>
    <p:sldId id="307" r:id="rId127"/>
    <p:sldId id="308" r:id="rId128"/>
    <p:sldId id="391" r:id="rId129"/>
    <p:sldId id="392" r:id="rId130"/>
    <p:sldId id="390" r:id="rId131"/>
    <p:sldId id="394" r:id="rId132"/>
    <p:sldId id="395" r:id="rId133"/>
    <p:sldId id="396" r:id="rId134"/>
    <p:sldId id="393" r:id="rId135"/>
    <p:sldId id="401" r:id="rId136"/>
    <p:sldId id="402" r:id="rId137"/>
    <p:sldId id="403" r:id="rId138"/>
    <p:sldId id="404" r:id="rId139"/>
    <p:sldId id="405" r:id="rId140"/>
    <p:sldId id="406" r:id="rId141"/>
    <p:sldId id="407" r:id="rId142"/>
    <p:sldId id="409" r:id="rId143"/>
    <p:sldId id="410" r:id="rId144"/>
    <p:sldId id="411" r:id="rId145"/>
    <p:sldId id="412" r:id="rId146"/>
    <p:sldId id="413" r:id="rId147"/>
    <p:sldId id="414" r:id="rId148"/>
    <p:sldId id="398" r:id="rId149"/>
    <p:sldId id="399" r:id="rId150"/>
    <p:sldId id="400" r:id="rId151"/>
    <p:sldId id="430" r:id="rId152"/>
    <p:sldId id="431" r:id="rId153"/>
    <p:sldId id="432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</p:sldIdLst>
  <p:sldSz cx="10691813" cy="7556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0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8" autoAdjust="0"/>
    <p:restoredTop sz="93541"/>
  </p:normalViewPr>
  <p:slideViewPr>
    <p:cSldViewPr snapToGrid="0" snapToObjects="1">
      <p:cViewPr varScale="1">
        <p:scale>
          <a:sx n="58" d="100"/>
          <a:sy n="58" d="100"/>
        </p:scale>
        <p:origin x="1320" y="208"/>
      </p:cViewPr>
      <p:guideLst>
        <p:guide orient="horz" pos="2380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notesMaster" Target="notesMasters/notesMaster1.xml"/><Relationship Id="rId167" Type="http://schemas.openxmlformats.org/officeDocument/2006/relationships/presProps" Target="presProps.xml"/><Relationship Id="rId168" Type="http://schemas.openxmlformats.org/officeDocument/2006/relationships/viewProps" Target="viewProps.xml"/><Relationship Id="rId169" Type="http://schemas.openxmlformats.org/officeDocument/2006/relationships/theme" Target="theme/theme1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70" Type="http://schemas.openxmlformats.org/officeDocument/2006/relationships/tableStyles" Target="tableStyles.xml"/><Relationship Id="rId171" Type="http://schemas.microsoft.com/office/2015/10/relationships/revisionInfo" Target="revisionInfo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5C74F-9F52-EF4D-A755-B9FCC61D73B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AC164-82D7-5347-8E1D-9A925A1D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56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143000"/>
            <a:ext cx="43656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AC164-82D7-5347-8E1D-9A925A1DD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8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https://www.youtube.com/watch?v=n1EacrqyCs8&amp;list=PLAwxTw4SYaPkCSYXw6-a_aAoXVKLDwnHK&amp;index=3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AC164-82D7-5347-8E1D-9A925A1DD34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8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236678"/>
            <a:ext cx="8018860" cy="263078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68912"/>
            <a:ext cx="8018860" cy="182440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17DAC-6C5B-4B6E-B35A-317DB9AA7432}" type="datetime1">
              <a:rPr lang="en-US" smtClean="0"/>
              <a:t>4/24/18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 rot="19401775">
            <a:off x="4505614" y="3531749"/>
            <a:ext cx="410304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              </a:t>
            </a:r>
            <a:r>
              <a:rPr lang="en-US" sz="4000" dirty="0"/>
              <a:t>Techcovery</a:t>
            </a:r>
            <a:endParaRPr lang="en-IN" sz="4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  SOLUTIONS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D6A4-DC44-49CA-BF27-B5C614BDB658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  SOLUTIONS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314"/>
            <a:ext cx="2305422" cy="64037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2" y="402314"/>
            <a:ext cx="6782619" cy="64037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3524-F5C0-4C47-B827-FA527A2B31AB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  SOLUTIONS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84C0-ACDE-4D50-9ABE-40061CEDE9B4}" type="datetime1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4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88" y="2347913"/>
            <a:ext cx="9088437" cy="1619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375" y="4281488"/>
            <a:ext cx="7485063" cy="1931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493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203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550" y="4856163"/>
            <a:ext cx="9088438" cy="15001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50" y="3201988"/>
            <a:ext cx="90884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558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3925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21313" y="1763713"/>
            <a:ext cx="4735512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115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690688"/>
            <a:ext cx="4724400" cy="7064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2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0838" y="1690688"/>
            <a:ext cx="4725987" cy="7064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0838" y="2397125"/>
            <a:ext cx="4725987" cy="4352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891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533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73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2314"/>
            <a:ext cx="9221689" cy="47945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1CB6A-0BBD-4AAE-8429-1A3D1C96DACC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9888" y="301625"/>
            <a:ext cx="5976937" cy="6448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988" y="1581150"/>
            <a:ext cx="3517900" cy="5168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017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0" y="5289550"/>
            <a:ext cx="6415088" cy="623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500" y="674688"/>
            <a:ext cx="6415088" cy="4533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500" y="5913438"/>
            <a:ext cx="6415088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668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2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1763" y="303213"/>
            <a:ext cx="2405062" cy="6446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64375" cy="6446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028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88" y="2347913"/>
            <a:ext cx="9088437" cy="1619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375" y="4281488"/>
            <a:ext cx="7485063" cy="1931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180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661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550" y="4856163"/>
            <a:ext cx="9088438" cy="15001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50" y="3201988"/>
            <a:ext cx="90884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0913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3925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21313" y="1763713"/>
            <a:ext cx="4735512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5018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690688"/>
            <a:ext cx="4724400" cy="7064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2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0838" y="1690688"/>
            <a:ext cx="4725987" cy="7064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0838" y="2397125"/>
            <a:ext cx="4725987" cy="4352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3707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7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3" y="1883878"/>
            <a:ext cx="9221689" cy="314329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3" y="5056909"/>
            <a:ext cx="9221689" cy="16529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EE00-C4E9-4010-B2C9-0067458B60FC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2090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9888" y="301625"/>
            <a:ext cx="5976937" cy="6448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988" y="1581150"/>
            <a:ext cx="3517900" cy="5168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3760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0" y="5289550"/>
            <a:ext cx="6415088" cy="6238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500" y="674688"/>
            <a:ext cx="6415088" cy="4533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500" y="5913438"/>
            <a:ext cx="6415088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344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327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1763" y="303213"/>
            <a:ext cx="2405062" cy="6446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64375" cy="6446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22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1568"/>
            <a:ext cx="4544021" cy="4794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1568"/>
            <a:ext cx="4544021" cy="4794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DD438-087C-44ED-A102-B3736C77DE8C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  <a:r>
              <a:rPr lang="en-US" dirty="0"/>
              <a:t>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314"/>
            <a:ext cx="9221689" cy="14605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5" y="1852393"/>
            <a:ext cx="4523138" cy="9078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5" y="2760222"/>
            <a:ext cx="4523138" cy="405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0" y="1852393"/>
            <a:ext cx="4545413" cy="9078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0" y="2760222"/>
            <a:ext cx="4545413" cy="405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BBB29-71CD-43D2-B6C7-91A3C4190378}" type="datetime1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dirty="0"/>
              <a:t>Techcovery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149C-BC6D-4958-AA4A-A4DC10AB60CE}" type="datetime1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C67B2-BF87-4FA5-A422-593CBF1AEC99}" type="datetime1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 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767"/>
            <a:ext cx="3448388" cy="176318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7996"/>
            <a:ext cx="5412730" cy="53700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6950"/>
            <a:ext cx="3448388" cy="41998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C276-5B8A-4216-A242-E5384DDB2BC4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767"/>
            <a:ext cx="3448388" cy="176318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7996"/>
            <a:ext cx="5412730" cy="537001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6950"/>
            <a:ext cx="3448388" cy="41998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B2BD-B2F9-49AB-81E7-DB1E4A2712B7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en-US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460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1568"/>
            <a:ext cx="9221689" cy="4794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3756"/>
            <a:ext cx="2405658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A84C0-ACDE-4D50-9ABE-40061CEDE9B4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3756"/>
            <a:ext cx="3608487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3756"/>
            <a:ext cx="2405658" cy="402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4979B-D39B-AE44-BC88-DAAE08BEE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58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1837" cy="1258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1837" cy="4986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988" y="7004050"/>
            <a:ext cx="24939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2033C-5896-48F6-A2E1-8AD7A2031C1E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2838" y="7004050"/>
            <a:ext cx="338613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2863" y="7004050"/>
            <a:ext cx="24939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CF463-AB30-4473-B906-7924517A1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27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1837" cy="1258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763713"/>
            <a:ext cx="9621837" cy="4986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988" y="7004050"/>
            <a:ext cx="24939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629D3-B721-4668-A40B-4C5376B50C84}" type="datetimeFigureOut">
              <a:rPr lang="en-IN" smtClean="0"/>
              <a:t>24/04/18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2838" y="7004050"/>
            <a:ext cx="338613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2863" y="7004050"/>
            <a:ext cx="2493962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D0AE5-2233-4959-951D-5B1C93989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44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ythonprogramming.net/how-to-cuda-gpu-tensorflow-deep-learning-tutorial/" TargetMode="External"/><Relationship Id="rId3" Type="http://schemas.openxmlformats.org/officeDocument/2006/relationships/hyperlink" Target="https://www.youtube.com/watch?v=r7-WPbx8VuY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4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5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6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7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n1EacrqyCs8&amp;list=PLAwxTw4SYaPkCSYXw6-a_aAoXVKLDwnHK&amp;index=3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scienceplus.com/predict-customer-churn-logistic-regression-decision-tree-and-random-forest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avidculley.com/installing-python-on-a-mac/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9547" y="541422"/>
            <a:ext cx="9541042" cy="1046746"/>
          </a:xfrm>
        </p:spPr>
        <p:txBody>
          <a:bodyPr>
            <a:normAutofit/>
          </a:bodyPr>
          <a:lstStyle/>
          <a:p>
            <a:r>
              <a:rPr lang="en-US" dirty="0"/>
              <a:t>AI, ML and Business Strategies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0681"/>
            <a:ext cx="4848726" cy="50343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2832" y="4957011"/>
            <a:ext cx="3717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By </a:t>
            </a:r>
          </a:p>
          <a:p>
            <a:r>
              <a:rPr lang="en-US" sz="2800" dirty="0"/>
              <a:t> Arun Panayappan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3661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24552"/>
          </a:xfrm>
        </p:spPr>
        <p:txBody>
          <a:bodyPr/>
          <a:lstStyle/>
          <a:p>
            <a:pPr algn="ctr"/>
            <a:r>
              <a:rPr lang="en-US" dirty="0"/>
              <a:t>Simple Machine Learning Example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92" b="4536"/>
          <a:stretch/>
        </p:blipFill>
        <p:spPr>
          <a:xfrm>
            <a:off x="1804122" y="1426866"/>
            <a:ext cx="7083568" cy="50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362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236678"/>
            <a:ext cx="8018860" cy="1638869"/>
          </a:xfrm>
        </p:spPr>
        <p:txBody>
          <a:bodyPr/>
          <a:lstStyle/>
          <a:p>
            <a:r>
              <a:rPr lang="en-US" dirty="0"/>
              <a:t>Vector Basics</a:t>
            </a:r>
          </a:p>
        </p:txBody>
      </p:sp>
    </p:spTree>
    <p:extLst>
      <p:ext uri="{BB962C8B-B14F-4D97-AF65-F5344CB8AC3E}">
        <p14:creationId xmlns:p14="http://schemas.microsoft.com/office/powerpoint/2010/main" val="17505637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 Has Magnitude And Direction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37" y="2518235"/>
            <a:ext cx="6307938" cy="38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553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Magnitude Of A Vector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59" y="2172448"/>
            <a:ext cx="8170093" cy="452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140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 Dot Product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7" y="2103539"/>
            <a:ext cx="7850818" cy="46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175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Support Vector Decision Boundary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82" y="2109662"/>
            <a:ext cx="8661447" cy="46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740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Vector Space For More Than 2-D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92" y="2145381"/>
            <a:ext cx="8058427" cy="45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953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Hyperplane For Decision Boundary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6" y="2201356"/>
            <a:ext cx="7361759" cy="44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51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Hyperplane, Positive and Negative Support Vectors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45" b="4712"/>
          <a:stretch/>
        </p:blipFill>
        <p:spPr>
          <a:xfrm>
            <a:off x="2077107" y="2142297"/>
            <a:ext cx="6537598" cy="458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72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Optimization Problem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07" y="2661668"/>
            <a:ext cx="7995998" cy="354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85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Width Between Hyperplanes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83" y="2094977"/>
            <a:ext cx="5112023" cy="4268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187"/>
          <a:stretch/>
        </p:blipFill>
        <p:spPr>
          <a:xfrm>
            <a:off x="5601771" y="2094977"/>
            <a:ext cx="4692947" cy="1469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770" y="4110044"/>
            <a:ext cx="4692947" cy="225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5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863778"/>
          </a:xfrm>
        </p:spPr>
        <p:txBody>
          <a:bodyPr/>
          <a:lstStyle/>
          <a:p>
            <a:pPr algn="ctr"/>
            <a:r>
              <a:rPr lang="en-US" dirty="0"/>
              <a:t>Preprocess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0" y="1266092"/>
            <a:ext cx="9988111" cy="55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684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Lagrange Constraint Optimization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305" y="4722812"/>
            <a:ext cx="5613202" cy="2280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650" y="1862888"/>
            <a:ext cx="5610857" cy="262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896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Derivative of Lagrange Constraint Optimizer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805" r="4126"/>
          <a:stretch/>
        </p:blipFill>
        <p:spPr>
          <a:xfrm>
            <a:off x="2743383" y="2102711"/>
            <a:ext cx="5205046" cy="2936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383" y="5398598"/>
            <a:ext cx="5205046" cy="124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558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Minimum Of Convex Function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02"/>
          <a:stretch/>
        </p:blipFill>
        <p:spPr>
          <a:xfrm>
            <a:off x="5496448" y="2537200"/>
            <a:ext cx="4887380" cy="3792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251" r="955"/>
          <a:stretch/>
        </p:blipFill>
        <p:spPr>
          <a:xfrm>
            <a:off x="351693" y="2537200"/>
            <a:ext cx="4793063" cy="37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848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67" y="402314"/>
            <a:ext cx="10309609" cy="11607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Polynomial Kernels For Linearly Inseparable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93" y="1742884"/>
            <a:ext cx="5680026" cy="1637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893" y="3542111"/>
            <a:ext cx="5680026" cy="1175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893" y="4897364"/>
            <a:ext cx="5680026" cy="214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364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236679"/>
            <a:ext cx="8018860" cy="1554648"/>
          </a:xfrm>
        </p:spPr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339191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708769"/>
          </a:xfrm>
        </p:spPr>
        <p:txBody>
          <a:bodyPr/>
          <a:lstStyle/>
          <a:p>
            <a:pPr algn="ctr"/>
            <a:r>
              <a:rPr lang="en-US" dirty="0"/>
              <a:t>Sample 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51" y="1513397"/>
            <a:ext cx="5532310" cy="54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327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703005"/>
          </a:xfrm>
        </p:spPr>
        <p:txBody>
          <a:bodyPr/>
          <a:lstStyle/>
          <a:p>
            <a:pPr algn="ctr"/>
            <a:r>
              <a:rPr lang="en-US" dirty="0"/>
              <a:t>Find The Centroid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30" y="2703750"/>
            <a:ext cx="9956751" cy="3459144"/>
          </a:xfrm>
        </p:spPr>
        <p:txBody>
          <a:bodyPr>
            <a:normAutofit/>
          </a:bodyPr>
          <a:lstStyle/>
          <a:p>
            <a:r>
              <a:rPr lang="en-US" dirty="0"/>
              <a:t>Choose value for K</a:t>
            </a:r>
          </a:p>
          <a:p>
            <a:r>
              <a:rPr lang="en-US" dirty="0"/>
              <a:t>Randomly select K feature sets to start as your centroids</a:t>
            </a:r>
          </a:p>
          <a:p>
            <a:r>
              <a:rPr lang="en-US" dirty="0"/>
              <a:t>Calculate distance of all other feature sets to centroids</a:t>
            </a:r>
          </a:p>
          <a:p>
            <a:r>
              <a:rPr lang="en-US" dirty="0"/>
              <a:t>Classify other feature sets as same as closest centroid</a:t>
            </a:r>
          </a:p>
          <a:p>
            <a:r>
              <a:rPr lang="en-US" dirty="0"/>
              <a:t>Take mean of each class (mean of all feature sets by class), making that mean the new centroid</a:t>
            </a:r>
          </a:p>
          <a:p>
            <a:r>
              <a:rPr lang="en-US" dirty="0"/>
              <a:t>Repeat steps 3-5 until optimized (centroids no longer moving)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115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703005"/>
          </a:xfrm>
        </p:spPr>
        <p:txBody>
          <a:bodyPr/>
          <a:lstStyle/>
          <a:p>
            <a:pPr algn="ctr"/>
            <a:r>
              <a:rPr lang="en-US" dirty="0"/>
              <a:t>Finding Centroids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794" y="1670385"/>
            <a:ext cx="5858223" cy="51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481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717628"/>
          </a:xfrm>
        </p:spPr>
        <p:txBody>
          <a:bodyPr/>
          <a:lstStyle/>
          <a:p>
            <a:pPr algn="ctr"/>
            <a:r>
              <a:rPr lang="en-US" dirty="0"/>
              <a:t>K-Means Output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205" y="1522256"/>
            <a:ext cx="6359401" cy="54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81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818148"/>
            <a:ext cx="8018860" cy="1624263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685557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7" y="4696"/>
            <a:ext cx="9221689" cy="1460574"/>
          </a:xfrm>
        </p:spPr>
        <p:txBody>
          <a:bodyPr/>
          <a:lstStyle/>
          <a:p>
            <a:pPr algn="ctr"/>
            <a:r>
              <a:rPr lang="en-US" dirty="0"/>
              <a:t>Learning Model Training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862" b="25987"/>
          <a:stretch/>
        </p:blipFill>
        <p:spPr>
          <a:xfrm>
            <a:off x="1069180" y="2244939"/>
            <a:ext cx="8508901" cy="39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7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818148"/>
            <a:ext cx="8018860" cy="1624263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405050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763295"/>
          </a:xfrm>
        </p:spPr>
        <p:txBody>
          <a:bodyPr/>
          <a:lstStyle/>
          <a:p>
            <a:pPr algn="ctr"/>
            <a:r>
              <a:rPr lang="en-US" dirty="0"/>
              <a:t>Where Do We Get Large Datasets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221" y="2640088"/>
            <a:ext cx="9335370" cy="3586467"/>
          </a:xfrm>
        </p:spPr>
        <p:txBody>
          <a:bodyPr/>
          <a:lstStyle/>
          <a:p>
            <a:r>
              <a:rPr lang="en-US" dirty="0"/>
              <a:t>Word Net</a:t>
            </a:r>
          </a:p>
          <a:p>
            <a:endParaRPr lang="en-US" dirty="0"/>
          </a:p>
          <a:p>
            <a:r>
              <a:rPr lang="en-US" dirty="0"/>
              <a:t>Image Net</a:t>
            </a:r>
          </a:p>
          <a:p>
            <a:endParaRPr lang="en-US" dirty="0"/>
          </a:p>
          <a:p>
            <a:r>
              <a:rPr lang="en-US" dirty="0"/>
              <a:t>Wikipedia</a:t>
            </a:r>
          </a:p>
          <a:p>
            <a:endParaRPr lang="en-US" dirty="0"/>
          </a:p>
          <a:p>
            <a:r>
              <a:rPr lang="en-US" dirty="0"/>
              <a:t>Common Crawl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414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823585"/>
          </a:xfrm>
        </p:spPr>
        <p:txBody>
          <a:bodyPr/>
          <a:lstStyle/>
          <a:p>
            <a:pPr algn="ctr"/>
            <a:r>
              <a:rPr lang="en-US" dirty="0"/>
              <a:t>Frameworks for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676" y="2792229"/>
            <a:ext cx="9436460" cy="2639091"/>
          </a:xfrm>
        </p:spPr>
        <p:txBody>
          <a:bodyPr/>
          <a:lstStyle/>
          <a:p>
            <a:r>
              <a:rPr lang="en-US" dirty="0"/>
              <a:t>Tensor Flow</a:t>
            </a:r>
          </a:p>
          <a:p>
            <a:endParaRPr lang="en-US" dirty="0"/>
          </a:p>
          <a:p>
            <a:r>
              <a:rPr lang="en-US" dirty="0"/>
              <a:t>Theano</a:t>
            </a:r>
          </a:p>
          <a:p>
            <a:endParaRPr lang="en-US" dirty="0"/>
          </a:p>
          <a:p>
            <a:r>
              <a:rPr lang="en-US" dirty="0"/>
              <a:t>Torch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84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 Tensor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316" y="1995672"/>
            <a:ext cx="8831180" cy="48753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For CPU version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pip install </a:t>
            </a:r>
            <a:r>
              <a:rPr lang="en-US" dirty="0" err="1"/>
              <a:t>tensorflow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For GPU version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 lvl="1"/>
            <a:r>
              <a:rPr lang="en-US" dirty="0">
                <a:hlinkClick r:id="rId2"/>
              </a:rPr>
              <a:t>Installing GPU TensorFlow on Linux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Installing GPU TensorFlow on Windows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227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Tensor Flow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057" y="3105858"/>
            <a:ext cx="9507698" cy="2654927"/>
          </a:xfrm>
        </p:spPr>
        <p:txBody>
          <a:bodyPr/>
          <a:lstStyle/>
          <a:p>
            <a:r>
              <a:rPr lang="en-US" dirty="0"/>
              <a:t>Massive Array Manipulation Library</a:t>
            </a:r>
          </a:p>
          <a:p>
            <a:endParaRPr lang="en-US" dirty="0"/>
          </a:p>
          <a:p>
            <a:r>
              <a:rPr lang="en-US" dirty="0"/>
              <a:t>Used for Number crunching</a:t>
            </a:r>
          </a:p>
          <a:p>
            <a:endParaRPr lang="en-US" dirty="0"/>
          </a:p>
          <a:p>
            <a:r>
              <a:rPr lang="en-US" dirty="0"/>
              <a:t>Makes array manipulations easy in distributed environments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76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Tensor?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3539018"/>
            <a:ext cx="9221688" cy="1788607"/>
          </a:xfrm>
        </p:spPr>
        <p:txBody>
          <a:bodyPr/>
          <a:lstStyle/>
          <a:p>
            <a:r>
              <a:rPr lang="en-US" dirty="0"/>
              <a:t>An Array</a:t>
            </a:r>
          </a:p>
          <a:p>
            <a:endParaRPr lang="en-US" dirty="0"/>
          </a:p>
          <a:p>
            <a:r>
              <a:rPr lang="en-US" dirty="0"/>
              <a:t>A Matrix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818148"/>
            <a:ext cx="8018860" cy="1624263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207682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is NLP Hard 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6" y="2477522"/>
            <a:ext cx="93091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Word Representations Using Vectors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06" y="1969522"/>
            <a:ext cx="7289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2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51" y="402314"/>
            <a:ext cx="10335475" cy="1460574"/>
          </a:xfrm>
        </p:spPr>
        <p:txBody>
          <a:bodyPr/>
          <a:lstStyle/>
          <a:p>
            <a:pPr algn="ctr"/>
            <a:r>
              <a:rPr lang="en-US" dirty="0"/>
              <a:t>Neural Network To Learn Word Embedding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424" t="1548" b="6848"/>
          <a:stretch/>
        </p:blipFill>
        <p:spPr>
          <a:xfrm>
            <a:off x="947265" y="1657977"/>
            <a:ext cx="8771046" cy="51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6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125035"/>
          </a:xfrm>
        </p:spPr>
        <p:txBody>
          <a:bodyPr/>
          <a:lstStyle/>
          <a:p>
            <a:pPr algn="ctr"/>
            <a:r>
              <a:rPr lang="en-US" dirty="0"/>
              <a:t>Test The Model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13"/>
          <a:stretch/>
        </p:blipFill>
        <p:spPr>
          <a:xfrm>
            <a:off x="735062" y="1527349"/>
            <a:ext cx="9611494" cy="44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82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70" y="402314"/>
            <a:ext cx="10090526" cy="1460574"/>
          </a:xfrm>
        </p:spPr>
        <p:txBody>
          <a:bodyPr/>
          <a:lstStyle/>
          <a:p>
            <a:r>
              <a:rPr lang="en-US" dirty="0"/>
              <a:t>Hidden Layer - Word Embedding End Vector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83" y="3328422"/>
            <a:ext cx="8166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806" y="402314"/>
            <a:ext cx="9728200" cy="1460574"/>
          </a:xfrm>
        </p:spPr>
        <p:txBody>
          <a:bodyPr/>
          <a:lstStyle/>
          <a:p>
            <a:pPr algn="ctr"/>
            <a:r>
              <a:rPr lang="en-US" dirty="0"/>
              <a:t>Output 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06" y="3029972"/>
            <a:ext cx="9728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05" y="279594"/>
            <a:ext cx="9221689" cy="1176751"/>
          </a:xfrm>
        </p:spPr>
        <p:txBody>
          <a:bodyPr/>
          <a:lstStyle/>
          <a:p>
            <a:pPr algn="ctr"/>
            <a:r>
              <a:rPr lang="en-US" dirty="0"/>
              <a:t>Machine Translation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05" y="1675649"/>
            <a:ext cx="92456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Translation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24" y="3327003"/>
            <a:ext cx="7943963" cy="221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Translation – Phrase by phrase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56" y="3010922"/>
            <a:ext cx="9080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Sentence Into Chunks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57"/>
          <a:stretch/>
        </p:blipFill>
        <p:spPr>
          <a:xfrm>
            <a:off x="1008856" y="2153672"/>
            <a:ext cx="8674100" cy="44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7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Neural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6" y="2096522"/>
            <a:ext cx="9563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5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6" y="2134622"/>
            <a:ext cx="95377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Occurring Word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7579"/>
          <a:stretch/>
        </p:blipFill>
        <p:spPr>
          <a:xfrm>
            <a:off x="411956" y="2426198"/>
            <a:ext cx="9867900" cy="4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Encoding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112"/>
          <a:stretch/>
        </p:blipFill>
        <p:spPr>
          <a:xfrm>
            <a:off x="450056" y="2302199"/>
            <a:ext cx="9791700" cy="42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64745"/>
          </a:xfrm>
        </p:spPr>
        <p:txBody>
          <a:bodyPr/>
          <a:lstStyle/>
          <a:p>
            <a:pPr algn="ctr"/>
            <a:r>
              <a:rPr lang="en-US" dirty="0"/>
              <a:t>Learning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64" y="1467059"/>
            <a:ext cx="9399886" cy="53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32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Sentence Encoding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6" y="2382272"/>
            <a:ext cx="9804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Encoding With RNN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" y="2096522"/>
            <a:ext cx="9944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71" y="402314"/>
            <a:ext cx="10311224" cy="1460574"/>
          </a:xfrm>
        </p:spPr>
        <p:txBody>
          <a:bodyPr/>
          <a:lstStyle/>
          <a:p>
            <a:pPr algn="ctr"/>
            <a:r>
              <a:rPr lang="en-US" dirty="0"/>
              <a:t>Encoding – Construct Sentence Back Again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2404"/>
          <a:stretch/>
        </p:blipFill>
        <p:spPr>
          <a:xfrm>
            <a:off x="168317" y="2656101"/>
            <a:ext cx="10355177" cy="35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Chatbot</a:t>
            </a:r>
            <a:r>
              <a:rPr lang="en-US" dirty="0"/>
              <a:t>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81526"/>
            <a:ext cx="10691813" cy="350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</a:t>
            </a:r>
            <a:r>
              <a:rPr lang="en-US" dirty="0" err="1"/>
              <a:t>Chatbot</a:t>
            </a:r>
            <a:r>
              <a:rPr lang="en-US" dirty="0"/>
              <a:t> Conversation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56" y="2490222"/>
            <a:ext cx="8089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1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Identify Image Captions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5096"/>
          <a:stretch/>
        </p:blipFill>
        <p:spPr>
          <a:xfrm>
            <a:off x="0" y="2665434"/>
            <a:ext cx="10691813" cy="35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Chatbots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506" y="2871222"/>
            <a:ext cx="6400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Auto Summarization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06" y="2820422"/>
            <a:ext cx="6273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818148"/>
            <a:ext cx="8018860" cy="1624263"/>
          </a:xfrm>
        </p:spPr>
        <p:txBody>
          <a:bodyPr>
            <a:normAutofit/>
          </a:bodyPr>
          <a:lstStyle/>
          <a:p>
            <a:r>
              <a:rPr lang="en-US" dirty="0"/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168007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 Use Cases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Techcovery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255" y="2090058"/>
            <a:ext cx="92964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 Service robots – Expected to be a $11bn market by 2020 as per International federation of robots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/>
              <a:t>Domestic Use Cases</a:t>
            </a:r>
            <a:r>
              <a:rPr lang="en-US" sz="2800" dirty="0" smtClean="0"/>
              <a:t> - Home cleaning, </a:t>
            </a:r>
            <a:r>
              <a:rPr lang="en-US" sz="2800" dirty="0" err="1" smtClean="0"/>
              <a:t>secutity</a:t>
            </a:r>
            <a:r>
              <a:rPr lang="en-US" sz="2800" dirty="0" smtClean="0"/>
              <a:t> and entertainment robots 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5"/>
            <a:ext cx="9221689" cy="938248"/>
          </a:xfrm>
        </p:spPr>
        <p:txBody>
          <a:bodyPr/>
          <a:lstStyle/>
          <a:p>
            <a:pPr algn="ctr"/>
            <a:r>
              <a:rPr lang="en-US" dirty="0"/>
              <a:t>Spam Classifier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56" y="1467059"/>
            <a:ext cx="8115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462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 Process Automation – Telecom Use Cases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Techcovery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3255" y="2090058"/>
            <a:ext cx="9296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`Any repetitive, voluminous rule based manual processes are good candidates for Robotic Process Automation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RPA reduces costs, improves customer service and increases operating efficiencies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4871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Telecom Industry </a:t>
            </a:r>
            <a:r>
              <a:rPr lang="en-US" dirty="0" err="1" smtClean="0"/>
              <a:t>Usecase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2611540"/>
            <a:ext cx="9221689" cy="479453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report of a telecom operator showing areas with connectivity issues has different recipients based on its severity. CTO should be copied in reports with </a:t>
            </a:r>
            <a:r>
              <a:rPr lang="en-US" dirty="0" err="1"/>
              <a:t>criticial</a:t>
            </a:r>
            <a:r>
              <a:rPr lang="en-US" dirty="0"/>
              <a:t> issues and head of network should be copied in reports with major issues. RPA bots can analyze reports to modify recipients according to provided criteria.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Techcovery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142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RPA Scenario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" y="2841171"/>
            <a:ext cx="10375882" cy="31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862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RPA Scenario 2 – Data Entry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" y="2547568"/>
            <a:ext cx="10482607" cy="37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592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RPA?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85" y="2603736"/>
            <a:ext cx="9004241" cy="36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94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RPA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410"/>
            <a:ext cx="10691813" cy="44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3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Platforms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774"/>
            <a:ext cx="10691813" cy="41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8611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UI Path Components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94" b="7849"/>
          <a:stretch/>
        </p:blipFill>
        <p:spPr>
          <a:xfrm>
            <a:off x="-1" y="1632118"/>
            <a:ext cx="10681856" cy="42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6215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402314"/>
            <a:ext cx="9107576" cy="1460574"/>
          </a:xfrm>
        </p:spPr>
        <p:txBody>
          <a:bodyPr/>
          <a:lstStyle/>
          <a:p>
            <a:pPr algn="ctr"/>
            <a:r>
              <a:rPr lang="en-US" dirty="0" err="1"/>
              <a:t>Scrapy</a:t>
            </a:r>
            <a:r>
              <a:rPr lang="en-US" dirty="0"/>
              <a:t> Scrapper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" t="3442" r="-176" b="6723"/>
          <a:stretch/>
        </p:blipFill>
        <p:spPr>
          <a:xfrm>
            <a:off x="800100" y="1718268"/>
            <a:ext cx="9107575" cy="51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09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Self Driven Car - Stanley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62" y="2133601"/>
            <a:ext cx="5435600" cy="3161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29" y="2133600"/>
            <a:ext cx="2044700" cy="31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0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914020"/>
          </a:xfrm>
        </p:spPr>
        <p:txBody>
          <a:bodyPr/>
          <a:lstStyle/>
          <a:p>
            <a:pPr algn="ctr"/>
            <a:r>
              <a:rPr lang="en-US" dirty="0"/>
              <a:t>Spam Classifier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81" y="1473289"/>
            <a:ext cx="8553450" cy="53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990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171" y="402314"/>
            <a:ext cx="8803359" cy="1460574"/>
          </a:xfrm>
        </p:spPr>
        <p:txBody>
          <a:bodyPr/>
          <a:lstStyle/>
          <a:p>
            <a:pPr algn="ctr"/>
            <a:r>
              <a:rPr lang="en-US" dirty="0"/>
              <a:t>Car Finding Its Location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57" y="2427515"/>
            <a:ext cx="2044700" cy="328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80" y="2427515"/>
            <a:ext cx="6806972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336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57" y="402314"/>
            <a:ext cx="9581194" cy="1460574"/>
          </a:xfrm>
        </p:spPr>
        <p:txBody>
          <a:bodyPr/>
          <a:lstStyle/>
          <a:p>
            <a:pPr algn="ctr"/>
            <a:r>
              <a:rPr lang="en-US" dirty="0"/>
              <a:t>Localization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5557" y="3455085"/>
            <a:ext cx="976448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dirty="0">
                <a:hlinkClick r:id="rId3"/>
              </a:rPr>
              <a:t>Total Probability - Artificial Intelligence for Robotics</a:t>
            </a:r>
            <a:endParaRPr lang="en-AU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041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783391"/>
          </a:xfrm>
        </p:spPr>
        <p:txBody>
          <a:bodyPr/>
          <a:lstStyle/>
          <a:p>
            <a:pPr algn="ctr"/>
            <a:r>
              <a:rPr lang="en-US" dirty="0"/>
              <a:t>Artificial Intelligence – Social Impact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162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062" y="1247797"/>
            <a:ext cx="922168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Unemployment - What happens after the end of jobs?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Inequality - How do we distribute the wealth created by machines?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Humanity - How do machines affect our behavior and interaction?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Artificial Stupidity - How can we guard against mistakes?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Racist Robots - How do we eliminate AI bias?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Security - How do we keep AI safe from adversaries?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0970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54697"/>
          </a:xfrm>
        </p:spPr>
        <p:txBody>
          <a:bodyPr/>
          <a:lstStyle/>
          <a:p>
            <a:pPr algn="ctr"/>
            <a:r>
              <a:rPr lang="en-US" dirty="0"/>
              <a:t>Spam Classifier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25" y="1557621"/>
            <a:ext cx="8675961" cy="53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42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833633"/>
          </a:xfrm>
        </p:spPr>
        <p:txBody>
          <a:bodyPr/>
          <a:lstStyle/>
          <a:p>
            <a:pPr algn="ctr"/>
            <a:r>
              <a:rPr lang="en-US" dirty="0"/>
              <a:t>Spam Classifier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8" y="1235947"/>
            <a:ext cx="86772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7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914020"/>
          </a:xfrm>
        </p:spPr>
        <p:txBody>
          <a:bodyPr/>
          <a:lstStyle/>
          <a:p>
            <a:pPr algn="ctr"/>
            <a:r>
              <a:rPr lang="en-US" dirty="0"/>
              <a:t>Spam Classifier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62" y="1316334"/>
            <a:ext cx="9276347" cy="511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706640"/>
          </a:xfrm>
        </p:spPr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300" y="1254226"/>
            <a:ext cx="8881211" cy="5701106"/>
          </a:xfrm>
        </p:spPr>
        <p:txBody>
          <a:bodyPr>
            <a:noAutofit/>
          </a:bodyPr>
          <a:lstStyle/>
          <a:p>
            <a:r>
              <a:rPr lang="en-US" dirty="0"/>
              <a:t>Introduction to Machine Learning</a:t>
            </a:r>
          </a:p>
          <a:p>
            <a:endParaRPr lang="en-US" dirty="0"/>
          </a:p>
          <a:p>
            <a:r>
              <a:rPr lang="en-US" dirty="0"/>
              <a:t>Supervised Learning – Classification and Regression</a:t>
            </a:r>
          </a:p>
          <a:p>
            <a:endParaRPr lang="en-US" dirty="0"/>
          </a:p>
          <a:p>
            <a:r>
              <a:rPr lang="en-US" dirty="0"/>
              <a:t>Unsupervised Learning – Clustering</a:t>
            </a:r>
          </a:p>
          <a:p>
            <a:endParaRPr lang="en-US" dirty="0"/>
          </a:p>
          <a:p>
            <a:r>
              <a:rPr lang="en-US" dirty="0"/>
              <a:t>Deep Learning using neural networks</a:t>
            </a:r>
          </a:p>
          <a:p>
            <a:endParaRPr lang="en-US" dirty="0"/>
          </a:p>
          <a:p>
            <a:r>
              <a:rPr lang="en-US" dirty="0"/>
              <a:t>Machine Learning use cases – Text, Vision and Speech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41663" y="6906908"/>
            <a:ext cx="3608487" cy="499163"/>
          </a:xfrm>
        </p:spPr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92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984359"/>
          </a:xfrm>
        </p:spPr>
        <p:txBody>
          <a:bodyPr/>
          <a:lstStyle/>
          <a:p>
            <a:pPr algn="ctr"/>
            <a:r>
              <a:rPr lang="en-US" dirty="0"/>
              <a:t>Linear Classifier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22"/>
          <a:stretch/>
        </p:blipFill>
        <p:spPr>
          <a:xfrm>
            <a:off x="1276141" y="1386673"/>
            <a:ext cx="8680610" cy="52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57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843682"/>
          </a:xfrm>
        </p:spPr>
        <p:txBody>
          <a:bodyPr/>
          <a:lstStyle/>
          <a:p>
            <a:pPr algn="ctr"/>
            <a:r>
              <a:rPr lang="en-US" dirty="0"/>
              <a:t>Best Fit 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951"/>
          <a:stretch/>
        </p:blipFill>
        <p:spPr>
          <a:xfrm>
            <a:off x="2219382" y="1245996"/>
            <a:ext cx="6253047" cy="4979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80" y="5683014"/>
            <a:ext cx="3249517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5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36759"/>
          </a:xfrm>
        </p:spPr>
        <p:txBody>
          <a:bodyPr/>
          <a:lstStyle/>
          <a:p>
            <a:pPr algn="ctr"/>
            <a:r>
              <a:rPr lang="en-US" dirty="0"/>
              <a:t>When A New Email Is Sent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57" r="6829" b="3948"/>
          <a:stretch/>
        </p:blipFill>
        <p:spPr>
          <a:xfrm>
            <a:off x="1580827" y="1689315"/>
            <a:ext cx="7749153" cy="488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7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893923"/>
          </a:xfrm>
        </p:spPr>
        <p:txBody>
          <a:bodyPr/>
          <a:lstStyle/>
          <a:p>
            <a:pPr algn="ctr"/>
            <a:r>
              <a:rPr lang="en-US" dirty="0"/>
              <a:t>Which Is The Right Line?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329" y="1487760"/>
            <a:ext cx="7656163" cy="51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4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974310"/>
          </a:xfrm>
        </p:spPr>
        <p:txBody>
          <a:bodyPr/>
          <a:lstStyle/>
          <a:p>
            <a:pPr algn="ctr"/>
            <a:r>
              <a:rPr lang="en-US" dirty="0"/>
              <a:t>Which Is The Right Line?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99"/>
          <a:stretch/>
        </p:blipFill>
        <p:spPr>
          <a:xfrm>
            <a:off x="1565329" y="1376625"/>
            <a:ext cx="7609668" cy="51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1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887025"/>
          </a:xfrm>
        </p:spPr>
        <p:txBody>
          <a:bodyPr/>
          <a:lstStyle/>
          <a:p>
            <a:pPr algn="ctr"/>
            <a:r>
              <a:rPr lang="en-US" dirty="0"/>
              <a:t>Which Is The Right Line?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72"/>
          <a:stretch/>
        </p:blipFill>
        <p:spPr>
          <a:xfrm>
            <a:off x="1596325" y="1504949"/>
            <a:ext cx="7609667" cy="50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6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874042"/>
          </a:xfrm>
        </p:spPr>
        <p:txBody>
          <a:bodyPr/>
          <a:lstStyle/>
          <a:p>
            <a:pPr algn="ctr"/>
            <a:r>
              <a:rPr lang="en-US" dirty="0"/>
              <a:t>Maximum Margin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8" y="1276356"/>
            <a:ext cx="7609668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11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351693"/>
            <a:ext cx="9221689" cy="1225898"/>
          </a:xfrm>
        </p:spPr>
        <p:txBody>
          <a:bodyPr/>
          <a:lstStyle/>
          <a:p>
            <a:pPr algn="ctr"/>
            <a:r>
              <a:rPr lang="en-US" dirty="0"/>
              <a:t>No Linear Classifier Fits This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244" r="4393"/>
          <a:stretch/>
        </p:blipFill>
        <p:spPr>
          <a:xfrm>
            <a:off x="1396903" y="1577591"/>
            <a:ext cx="7898006" cy="46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68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958784"/>
          </a:xfrm>
        </p:spPr>
        <p:txBody>
          <a:bodyPr/>
          <a:lstStyle/>
          <a:p>
            <a:pPr algn="ctr"/>
            <a:r>
              <a:rPr lang="en-US" dirty="0"/>
              <a:t>Which One?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37" y="1481678"/>
            <a:ext cx="8059119" cy="52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62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04455"/>
          </a:xfrm>
        </p:spPr>
        <p:txBody>
          <a:bodyPr/>
          <a:lstStyle/>
          <a:p>
            <a:pPr algn="ctr"/>
            <a:r>
              <a:rPr lang="en-US" dirty="0"/>
              <a:t>Non-Linear Separation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19"/>
          <a:stretch/>
        </p:blipFill>
        <p:spPr>
          <a:xfrm>
            <a:off x="1611824" y="1596987"/>
            <a:ext cx="7532176" cy="503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3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022685"/>
            <a:ext cx="8018860" cy="199724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Machine </a:t>
            </a:r>
            <a:r>
              <a:rPr lang="en-US" dirty="0" smtClean="0"/>
              <a:t>Learning and Artificial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00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K-Nearest Neighbors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17" y="1862888"/>
            <a:ext cx="7501180" cy="481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2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5"/>
            <a:ext cx="9221689" cy="861155"/>
          </a:xfrm>
        </p:spPr>
        <p:txBody>
          <a:bodyPr/>
          <a:lstStyle/>
          <a:p>
            <a:pPr algn="ctr"/>
            <a:r>
              <a:rPr lang="en-US" dirty="0"/>
              <a:t>Decision Trees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953"/>
          <a:stretch/>
        </p:blipFill>
        <p:spPr>
          <a:xfrm>
            <a:off x="753087" y="1434319"/>
            <a:ext cx="9185638" cy="53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25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41594"/>
          </a:xfrm>
        </p:spPr>
        <p:txBody>
          <a:bodyPr/>
          <a:lstStyle/>
          <a:p>
            <a:pPr algn="ctr"/>
            <a:r>
              <a:rPr lang="en-US" dirty="0"/>
              <a:t>Sample Decision Tree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08" y="1590841"/>
            <a:ext cx="9522396" cy="52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07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817608"/>
          </a:xfrm>
        </p:spPr>
        <p:txBody>
          <a:bodyPr/>
          <a:lstStyle/>
          <a:p>
            <a:r>
              <a:rPr lang="en-US" dirty="0"/>
              <a:t>Decision Tree With Multiple Constraints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934" b="2152"/>
          <a:stretch/>
        </p:blipFill>
        <p:spPr>
          <a:xfrm>
            <a:off x="1219534" y="1478434"/>
            <a:ext cx="8175675" cy="51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9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983322"/>
          </a:xfrm>
        </p:spPr>
        <p:txBody>
          <a:bodyPr/>
          <a:lstStyle/>
          <a:p>
            <a:pPr algn="ctr"/>
            <a:r>
              <a:rPr lang="en-US" dirty="0"/>
              <a:t>Which One?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49" y="1535927"/>
            <a:ext cx="8090115" cy="52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3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84842"/>
          </a:xfrm>
        </p:spPr>
        <p:txBody>
          <a:bodyPr/>
          <a:lstStyle/>
          <a:p>
            <a:pPr algn="ctr"/>
            <a:r>
              <a:rPr lang="en-US" dirty="0"/>
              <a:t>Overfitting And Under Fitting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58" y="1751308"/>
            <a:ext cx="8121111" cy="47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63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989673"/>
          </a:xfrm>
        </p:spPr>
        <p:txBody>
          <a:bodyPr/>
          <a:lstStyle/>
          <a:p>
            <a:pPr algn="ctr"/>
            <a:r>
              <a:rPr lang="en-US" dirty="0"/>
              <a:t>Less is More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43" b="3763"/>
          <a:stretch/>
        </p:blipFill>
        <p:spPr>
          <a:xfrm>
            <a:off x="251208" y="1604096"/>
            <a:ext cx="10178981" cy="51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3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09836"/>
          </a:xfrm>
        </p:spPr>
        <p:txBody>
          <a:bodyPr/>
          <a:lstStyle/>
          <a:p>
            <a:pPr algn="ctr"/>
            <a:r>
              <a:rPr lang="en-US" dirty="0"/>
              <a:t>Less Is More – Not Any More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91" t="7751" r="5123"/>
          <a:stretch/>
        </p:blipFill>
        <p:spPr>
          <a:xfrm>
            <a:off x="934679" y="1728556"/>
            <a:ext cx="8822453" cy="49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0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022685"/>
            <a:ext cx="8018860" cy="1997242"/>
          </a:xfrm>
        </p:spPr>
        <p:txBody>
          <a:bodyPr/>
          <a:lstStyle/>
          <a:p>
            <a:r>
              <a:rPr lang="en-US" dirty="0"/>
              <a:t>Introduction to Artificial </a:t>
            </a:r>
            <a:br>
              <a:rPr lang="en-US" dirty="0"/>
            </a:br>
            <a:r>
              <a:rPr lang="en-US" dirty="0"/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1538459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14504"/>
          </a:xfrm>
        </p:spPr>
        <p:txBody>
          <a:bodyPr/>
          <a:lstStyle/>
          <a:p>
            <a:pPr algn="ctr"/>
            <a:r>
              <a:rPr lang="en-US" dirty="0"/>
              <a:t>Neural Network Sample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29" t="3012" r="612" b="6728"/>
          <a:stretch/>
        </p:blipFill>
        <p:spPr>
          <a:xfrm>
            <a:off x="735062" y="1657950"/>
            <a:ext cx="5134709" cy="2260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31" t="4028" r="3691" b="10660"/>
          <a:stretch/>
        </p:blipFill>
        <p:spPr>
          <a:xfrm>
            <a:off x="4811995" y="4079631"/>
            <a:ext cx="5144756" cy="26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4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984359"/>
          </a:xfrm>
        </p:spPr>
        <p:txBody>
          <a:bodyPr/>
          <a:lstStyle/>
          <a:p>
            <a:pPr algn="ctr"/>
            <a:r>
              <a:rPr lang="en-US" dirty="0"/>
              <a:t>Why Machine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41663" y="6867136"/>
            <a:ext cx="3608487" cy="538934"/>
          </a:xfrm>
        </p:spPr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36" y="1791874"/>
            <a:ext cx="9541740" cy="467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205422"/>
          </a:xfrm>
        </p:spPr>
        <p:txBody>
          <a:bodyPr/>
          <a:lstStyle/>
          <a:p>
            <a:pPr algn="ctr"/>
            <a:r>
              <a:rPr lang="en-US" dirty="0"/>
              <a:t>Neural Network Example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92" y="1607736"/>
            <a:ext cx="7554828" cy="473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16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Neural Network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09" r="6987" b="9051"/>
          <a:stretch/>
        </p:blipFill>
        <p:spPr>
          <a:xfrm>
            <a:off x="1487837" y="1847391"/>
            <a:ext cx="7764651" cy="45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68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 Propagation Learning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28"/>
          <a:stretch/>
        </p:blipFill>
        <p:spPr>
          <a:xfrm>
            <a:off x="1456841" y="1862887"/>
            <a:ext cx="8028122" cy="45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3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Recurrent Neural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131"/>
          <a:stretch/>
        </p:blipFill>
        <p:spPr>
          <a:xfrm>
            <a:off x="1487837" y="1983782"/>
            <a:ext cx="8028122" cy="451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32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44" y="1862888"/>
            <a:ext cx="7919634" cy="450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75" y="1862888"/>
            <a:ext cx="8477572" cy="4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6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195374"/>
          </a:xfrm>
        </p:spPr>
        <p:txBody>
          <a:bodyPr/>
          <a:lstStyle/>
          <a:p>
            <a:pPr algn="ctr"/>
            <a:r>
              <a:rPr lang="en-US" dirty="0"/>
              <a:t>Why New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3" y="1671968"/>
            <a:ext cx="9731660" cy="49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9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022685"/>
            <a:ext cx="8018860" cy="1997242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Strategies to implement  Artificial </a:t>
            </a:r>
            <a:br>
              <a:rPr lang="en-US" dirty="0"/>
            </a:br>
            <a:r>
              <a:rPr lang="en-US" dirty="0"/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1745024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Big is AI 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5062" y="3463826"/>
            <a:ext cx="5927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is a $1.45Billion industry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will be $8.8 billion industry by 2022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436460" cy="1460574"/>
          </a:xfrm>
        </p:spPr>
        <p:txBody>
          <a:bodyPr/>
          <a:lstStyle/>
          <a:p>
            <a:pPr algn="ctr"/>
            <a:r>
              <a:rPr lang="en-US" dirty="0"/>
              <a:t>Business of AI – Harvard Business Survey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1" y="1878386"/>
            <a:ext cx="8338088" cy="47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44649"/>
          </a:xfrm>
        </p:spPr>
        <p:txBody>
          <a:bodyPr/>
          <a:lstStyle/>
          <a:p>
            <a:pPr algn="ctr"/>
            <a:r>
              <a:rPr lang="en-US" dirty="0"/>
              <a:t>Why Now?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94769" y="2076466"/>
            <a:ext cx="9102274" cy="4297786"/>
          </a:xfrm>
        </p:spPr>
        <p:txBody>
          <a:bodyPr>
            <a:noAutofit/>
          </a:bodyPr>
          <a:lstStyle/>
          <a:p>
            <a:r>
              <a:rPr lang="en-US" dirty="0"/>
              <a:t>Flood of data available (especially with the advent of the internet)</a:t>
            </a:r>
          </a:p>
          <a:p>
            <a:endParaRPr lang="en-US" dirty="0"/>
          </a:p>
          <a:p>
            <a:r>
              <a:rPr lang="en-US" dirty="0"/>
              <a:t>Increasing computation power</a:t>
            </a:r>
          </a:p>
          <a:p>
            <a:endParaRPr lang="en-US" dirty="0"/>
          </a:p>
          <a:p>
            <a:r>
              <a:rPr lang="en-US" dirty="0"/>
              <a:t>Growing progress in available algorithms and theory developed by researchers</a:t>
            </a:r>
          </a:p>
          <a:p>
            <a:endParaRPr lang="en-US" dirty="0"/>
          </a:p>
          <a:p>
            <a:r>
              <a:rPr lang="en-US" dirty="0"/>
              <a:t>Increasing support from industries</a:t>
            </a:r>
          </a:p>
        </p:txBody>
      </p:sp>
    </p:spTree>
    <p:extLst>
      <p:ext uri="{BB962C8B-B14F-4D97-AF65-F5344CB8AC3E}">
        <p14:creationId xmlns:p14="http://schemas.microsoft.com/office/powerpoint/2010/main" val="1565881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 Landscape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Techcovery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62" y="1909405"/>
            <a:ext cx="7405784" cy="50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0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 – AI Application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Techcovery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62" y="2033858"/>
            <a:ext cx="9412548" cy="465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Telecom ML Opportunities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Techcovery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49" y="1538670"/>
            <a:ext cx="10071585" cy="5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8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Churn - </a:t>
            </a:r>
            <a:r>
              <a:rPr lang="en-US" dirty="0" err="1" smtClean="0"/>
              <a:t>Telcos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Techcovery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1721871"/>
            <a:ext cx="8218663" cy="54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47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Churn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Techcovery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49659" y="2408663"/>
            <a:ext cx="677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https://datascienceplus.com/predict-customer-churn-logistic-regression-decision-tree-and-random-forest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658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AI Strategy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9363" y="2230982"/>
            <a:ext cx="999308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Data and talent will be the differentiator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Think through the big picture and identify automation opportunities on mundane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Trained rather than programmed – Need high volumes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Continuously collect metrics like accuracy and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Retrain the model as data changes</a:t>
            </a:r>
          </a:p>
        </p:txBody>
      </p:sp>
    </p:spTree>
    <p:extLst>
      <p:ext uri="{BB962C8B-B14F-4D97-AF65-F5344CB8AC3E}">
        <p14:creationId xmlns:p14="http://schemas.microsoft.com/office/powerpoint/2010/main" val="198970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5" y="485388"/>
            <a:ext cx="10270579" cy="120273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Top Marketing Trends (Salesforce 2017 survey)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9755" y="1929893"/>
            <a:ext cx="9180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800" dirty="0"/>
              <a:t>Personalized Landing Pages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800" dirty="0"/>
              <a:t>Programmatic advertising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800" dirty="0"/>
              <a:t>Lead nurturing using social media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800" dirty="0"/>
              <a:t>Use AI for customer segmentation 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800" dirty="0"/>
              <a:t>Increase click through rates for promotional messages </a:t>
            </a:r>
          </a:p>
        </p:txBody>
      </p:sp>
    </p:spTree>
    <p:extLst>
      <p:ext uri="{BB962C8B-B14F-4D97-AF65-F5344CB8AC3E}">
        <p14:creationId xmlns:p14="http://schemas.microsoft.com/office/powerpoint/2010/main" val="188734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55" y="485388"/>
            <a:ext cx="10309516" cy="1460574"/>
          </a:xfrm>
        </p:spPr>
        <p:txBody>
          <a:bodyPr/>
          <a:lstStyle/>
          <a:p>
            <a:pPr algn="ctr"/>
            <a:r>
              <a:rPr lang="en-US" dirty="0"/>
              <a:t>Sales Funnel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9755" y="3231453"/>
            <a:ext cx="1030951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Identify buyer persona based on CRM data using semantic analysis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Route sales enquires to the right sales experts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4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 Placement and Fraud Detection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5309" y="2131943"/>
            <a:ext cx="95811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Behavior Analysis for Ad Placement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Identify shopping behavior from purchase history</a:t>
            </a:r>
          </a:p>
          <a:p>
            <a:pPr marL="342900" indent="-342900">
              <a:buAutoNum type="arabicPeriod"/>
            </a:pPr>
            <a:r>
              <a:rPr lang="en-US" sz="2800" dirty="0"/>
              <a:t>Identify and analyze ads clicked by a cluster for content type, time of the day,  device used and the channel used</a:t>
            </a:r>
          </a:p>
          <a:p>
            <a:pPr marL="342900" indent="-342900">
              <a:buAutoNum type="arabicPeriod"/>
            </a:pP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55309" y="5078655"/>
            <a:ext cx="96617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Fraud Detection</a:t>
            </a:r>
          </a:p>
          <a:p>
            <a:endParaRPr lang="en-US" sz="2800" dirty="0"/>
          </a:p>
          <a:p>
            <a:r>
              <a:rPr lang="en-US" sz="2800" dirty="0"/>
              <a:t>Identify fraud transactions at the time of purchase using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88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Customer Service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5062" y="2740551"/>
            <a:ext cx="947522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Chatbots can provide 26/7 support and collect data about the transactions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Chatbots can capture sentiments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Chatbots can seamlessly transfer control to human counterparts </a:t>
            </a:r>
          </a:p>
        </p:txBody>
      </p:sp>
    </p:spTree>
    <p:extLst>
      <p:ext uri="{BB962C8B-B14F-4D97-AF65-F5344CB8AC3E}">
        <p14:creationId xmlns:p14="http://schemas.microsoft.com/office/powerpoint/2010/main" val="12261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017412"/>
          </a:xfrm>
        </p:spPr>
        <p:txBody>
          <a:bodyPr/>
          <a:lstStyle/>
          <a:p>
            <a:pPr algn="ctr"/>
            <a:r>
              <a:rPr lang="en-US" dirty="0"/>
              <a:t>Some Sample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1911866"/>
            <a:ext cx="7600785" cy="4594647"/>
          </a:xfrm>
        </p:spPr>
        <p:txBody>
          <a:bodyPr>
            <a:noAutofit/>
          </a:bodyPr>
          <a:lstStyle/>
          <a:p>
            <a:r>
              <a:rPr lang="en-US" dirty="0"/>
              <a:t>Amazon product recommendations</a:t>
            </a:r>
          </a:p>
          <a:p>
            <a:endParaRPr lang="en-US" dirty="0"/>
          </a:p>
          <a:p>
            <a:r>
              <a:rPr lang="en-US" dirty="0"/>
              <a:t>Siri, Google Now </a:t>
            </a:r>
          </a:p>
          <a:p>
            <a:endParaRPr lang="en-US" dirty="0"/>
          </a:p>
          <a:p>
            <a:r>
              <a:rPr lang="en-US" dirty="0"/>
              <a:t>Text to speech, translations</a:t>
            </a:r>
          </a:p>
          <a:p>
            <a:endParaRPr lang="en-US" dirty="0"/>
          </a:p>
          <a:p>
            <a:r>
              <a:rPr lang="en-US" dirty="0"/>
              <a:t>Image recognition</a:t>
            </a:r>
          </a:p>
          <a:p>
            <a:endParaRPr lang="en-US" dirty="0"/>
          </a:p>
          <a:p>
            <a:r>
              <a:rPr lang="en-US" dirty="0"/>
              <a:t>Chatbots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1663" y="6806099"/>
            <a:ext cx="3608487" cy="599972"/>
          </a:xfrm>
        </p:spPr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7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Service Delivery and Accounting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062" y="1862888"/>
            <a:ext cx="922168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Service Operations</a:t>
            </a:r>
          </a:p>
          <a:p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Operation teams get a head start in customer relationship and context sharing from CRM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Predictive Maintenance of systems based on historic data</a:t>
            </a:r>
          </a:p>
          <a:p>
            <a:endParaRPr lang="en-US" sz="2800" dirty="0"/>
          </a:p>
          <a:p>
            <a:r>
              <a:rPr lang="en-US" sz="2800" dirty="0"/>
              <a:t>Accounting </a:t>
            </a:r>
          </a:p>
          <a:p>
            <a:endParaRPr lang="en-US" sz="2800" dirty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Bots used for data entry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Data analytics will be used in accounting</a:t>
            </a:r>
          </a:p>
        </p:txBody>
      </p:sp>
    </p:spTree>
    <p:extLst>
      <p:ext uri="{BB962C8B-B14F-4D97-AF65-F5344CB8AC3E}">
        <p14:creationId xmlns:p14="http://schemas.microsoft.com/office/powerpoint/2010/main" val="7572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Payroll, HT and Compliance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5061" y="3156049"/>
            <a:ext cx="9221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Payroll and HR</a:t>
            </a:r>
          </a:p>
          <a:p>
            <a:r>
              <a:rPr lang="en-US" sz="2800" dirty="0"/>
              <a:t>Small and medium size businesses can use automated approvals</a:t>
            </a:r>
          </a:p>
          <a:p>
            <a:endParaRPr lang="en-US" sz="2800" dirty="0"/>
          </a:p>
          <a:p>
            <a:r>
              <a:rPr lang="en-US" sz="2800" dirty="0"/>
              <a:t>Automatically submit forms for compliance(e.g. IRS)</a:t>
            </a:r>
          </a:p>
        </p:txBody>
      </p:sp>
    </p:spTree>
    <p:extLst>
      <p:ext uri="{BB962C8B-B14F-4D97-AF65-F5344CB8AC3E}">
        <p14:creationId xmlns:p14="http://schemas.microsoft.com/office/powerpoint/2010/main" val="14347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Buy vs Build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4677" y="2448163"/>
            <a:ext cx="98624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scientists are expensive. They cost 160K on average as per glass door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Purchasable AI software and pay per use APIs can reduce costs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Is technology an enabler or a strategic differentiator?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of APIs can enable high growth businesses to role out products fast</a:t>
            </a:r>
          </a:p>
        </p:txBody>
      </p:sp>
    </p:spTree>
    <p:extLst>
      <p:ext uri="{BB962C8B-B14F-4D97-AF65-F5344CB8AC3E}">
        <p14:creationId xmlns:p14="http://schemas.microsoft.com/office/powerpoint/2010/main" val="115744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People Angle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8487" y="1923687"/>
            <a:ext cx="98948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Buy in from every stakeholder is critical for the success of the strategy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Employees will fear jobs being taken over digital agents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Educate employees on what AI will and will not do for the business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Enable employees to see that AI frees up their bandwidth</a:t>
            </a:r>
          </a:p>
        </p:txBody>
      </p:sp>
    </p:spTree>
    <p:extLst>
      <p:ext uri="{BB962C8B-B14F-4D97-AF65-F5344CB8AC3E}">
        <p14:creationId xmlns:p14="http://schemas.microsoft.com/office/powerpoint/2010/main" val="144424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Operations Planning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5062" y="3102429"/>
            <a:ext cx="9568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Plan to buy or develop an Artificial Intelligence platform for </a:t>
            </a:r>
            <a:r>
              <a:rPr lang="en-US" sz="2800" dirty="0" err="1"/>
              <a:t>devops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Plan staffing required to manage AI operations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55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236678"/>
            <a:ext cx="8018860" cy="1590743"/>
          </a:xfrm>
        </p:spPr>
        <p:txBody>
          <a:bodyPr/>
          <a:lstStyle/>
          <a:p>
            <a:r>
              <a:rPr lang="en-US" dirty="0"/>
              <a:t>Python Numpy</a:t>
            </a:r>
          </a:p>
        </p:txBody>
      </p:sp>
    </p:spTree>
    <p:extLst>
      <p:ext uri="{BB962C8B-B14F-4D97-AF65-F5344CB8AC3E}">
        <p14:creationId xmlns:p14="http://schemas.microsoft.com/office/powerpoint/2010/main" val="6693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135084"/>
          </a:xfrm>
        </p:spPr>
        <p:txBody>
          <a:bodyPr/>
          <a:lstStyle/>
          <a:p>
            <a:pPr algn="ctr"/>
            <a:r>
              <a:rPr lang="en-US" dirty="0"/>
              <a:t>Numpy – What is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2365333"/>
            <a:ext cx="7150150" cy="3810487"/>
          </a:xfrm>
        </p:spPr>
        <p:txBody>
          <a:bodyPr>
            <a:normAutofit/>
          </a:bodyPr>
          <a:lstStyle/>
          <a:p>
            <a:r>
              <a:rPr lang="en-US" dirty="0"/>
              <a:t>A library to play with multi-dimensional arrays</a:t>
            </a:r>
          </a:p>
          <a:p>
            <a:endParaRPr lang="en-US" dirty="0"/>
          </a:p>
          <a:p>
            <a:r>
              <a:rPr lang="en-US" dirty="0"/>
              <a:t>It is Numerical Python</a:t>
            </a:r>
          </a:p>
          <a:p>
            <a:endParaRPr lang="en-US" dirty="0"/>
          </a:p>
          <a:p>
            <a:r>
              <a:rPr lang="en-US" dirty="0"/>
              <a:t>Numpy and Mathplotlib go hand in glove</a:t>
            </a:r>
          </a:p>
          <a:p>
            <a:endParaRPr lang="en-US" dirty="0"/>
          </a:p>
          <a:p>
            <a:r>
              <a:rPr lang="en-US" dirty="0"/>
              <a:t>This is a open source library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Installing ML Libraries Using </a:t>
            </a:r>
            <a:r>
              <a:rPr lang="en-US" dirty="0" err="1"/>
              <a:t>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965" y="3483753"/>
            <a:ext cx="8621882" cy="18991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https://www.davidculley.com/installing-python-on-a-mac/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https://conda.io/docs/user-guide/install/windows.html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37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245616"/>
          </a:xfrm>
        </p:spPr>
        <p:txBody>
          <a:bodyPr/>
          <a:lstStyle/>
          <a:p>
            <a:pPr algn="ctr"/>
            <a:r>
              <a:rPr lang="en-US" dirty="0"/>
              <a:t>Numpy Examples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37" y="1862887"/>
            <a:ext cx="4399236" cy="4603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77" y="1862888"/>
            <a:ext cx="5045199" cy="46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42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723101"/>
          </a:xfrm>
        </p:spPr>
        <p:txBody>
          <a:bodyPr/>
          <a:lstStyle/>
          <a:p>
            <a:pPr algn="ctr"/>
            <a:r>
              <a:rPr lang="en-US" dirty="0"/>
              <a:t>Numpy Examples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519" y="1557977"/>
            <a:ext cx="6470774" cy="52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2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5924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Sample Use Cases - CRM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1306" y="1152338"/>
            <a:ext cx="10189028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Fundamentally CRM is a database of customers, products that needs astronomical time to put data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Automatically identify the leads, customer segments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Automatically record and analyze customer conversations and make recommendations for sales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Automatically collect all data about the customer and organize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Identify similar customers so we can sell this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Identify the sales representative for a customer</a:t>
            </a:r>
          </a:p>
        </p:txBody>
      </p:sp>
    </p:spTree>
    <p:extLst>
      <p:ext uri="{BB962C8B-B14F-4D97-AF65-F5344CB8AC3E}">
        <p14:creationId xmlns:p14="http://schemas.microsoft.com/office/powerpoint/2010/main" val="64662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205422"/>
          </a:xfrm>
        </p:spPr>
        <p:txBody>
          <a:bodyPr/>
          <a:lstStyle/>
          <a:p>
            <a:pPr algn="ctr"/>
            <a:r>
              <a:rPr lang="en-US" dirty="0"/>
              <a:t>Numpy Examples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" t="-400" r="9873" b="2939"/>
          <a:stretch/>
        </p:blipFill>
        <p:spPr>
          <a:xfrm>
            <a:off x="2078608" y="1850895"/>
            <a:ext cx="6534595" cy="49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86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Numpy Arrays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00" y="2144239"/>
            <a:ext cx="4568166" cy="3543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27"/>
          <a:stretch/>
        </p:blipFill>
        <p:spPr>
          <a:xfrm>
            <a:off x="5585718" y="1613974"/>
            <a:ext cx="4371033" cy="479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83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Numpy Arrays And Examples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15" y="1862888"/>
            <a:ext cx="7485682" cy="47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011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1460574"/>
          </a:xfrm>
        </p:spPr>
        <p:txBody>
          <a:bodyPr/>
          <a:lstStyle/>
          <a:p>
            <a:pPr algn="ctr"/>
            <a:r>
              <a:rPr lang="en-US" dirty="0"/>
              <a:t>Numpy Arrays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4" y="2014780"/>
            <a:ext cx="7408189" cy="44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81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068" y="402314"/>
            <a:ext cx="9393676" cy="1094890"/>
          </a:xfrm>
        </p:spPr>
        <p:txBody>
          <a:bodyPr/>
          <a:lstStyle/>
          <a:p>
            <a:r>
              <a:rPr lang="en-US" dirty="0"/>
              <a:t>Numpy Arrays With Multiple Dimensions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388" y="1497204"/>
            <a:ext cx="3653036" cy="54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210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 More Examples On Numpy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3938954"/>
            <a:ext cx="9221689" cy="9847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https://www.tutorialspoint.com/numpy/numpy_array_from_existing_data.htm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0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23070" y="2662855"/>
            <a:ext cx="4912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/arunpa0206/</a:t>
            </a:r>
            <a:r>
              <a:rPr lang="en-US" dirty="0" err="1"/>
              <a:t>mltraining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6486" y="4914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1" t="2640" r="390" b="7406"/>
          <a:stretch/>
        </p:blipFill>
        <p:spPr>
          <a:xfrm>
            <a:off x="283399" y="422031"/>
            <a:ext cx="10125013" cy="647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204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236679"/>
            <a:ext cx="8018860" cy="1506521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726312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89" y="2048486"/>
            <a:ext cx="4621395" cy="4282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50" y="2048486"/>
            <a:ext cx="4724257" cy="42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4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62" y="2092271"/>
            <a:ext cx="4627352" cy="4138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94" y="2092271"/>
            <a:ext cx="4314910" cy="41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5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062" y="402314"/>
            <a:ext cx="9221689" cy="873827"/>
          </a:xfrm>
        </p:spPr>
        <p:txBody>
          <a:bodyPr/>
          <a:lstStyle/>
          <a:p>
            <a:pPr algn="ctr"/>
            <a:r>
              <a:rPr lang="en-US" dirty="0"/>
              <a:t>Sample Use Cases - ERP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5175" y="1509445"/>
            <a:ext cx="46862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Conversational user interfaces that use historic data to fill forms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Automatically read and process invoices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Automatically fill timesheets and process them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Fill and file my expense report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5906" y="1507473"/>
            <a:ext cx="469393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Build a data lake from heterogeneous data sources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Canonical usable data models with uniform format with preprocessing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Create enterprise documents using events related to data changes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5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Algebra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10" r="8899"/>
          <a:stretch/>
        </p:blipFill>
        <p:spPr>
          <a:xfrm>
            <a:off x="2879035" y="1862888"/>
            <a:ext cx="4933742" cy="2798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131" y="5412751"/>
            <a:ext cx="4343549" cy="8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7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Squared Error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598" y="2089407"/>
            <a:ext cx="6214616" cy="46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9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Coefficient Of Determination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12" y="2873044"/>
            <a:ext cx="5579790" cy="31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486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Low Variance And Positive Correlation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424" y="2131388"/>
            <a:ext cx="4944964" cy="46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181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Low Variance And Negative Correlation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84" y="2075414"/>
            <a:ext cx="5357044" cy="47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389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503947"/>
            <a:ext cx="8018860" cy="1299411"/>
          </a:xfrm>
        </p:spPr>
        <p:txBody>
          <a:bodyPr/>
          <a:lstStyle/>
          <a:p>
            <a:r>
              <a:rPr lang="en-US" dirty="0"/>
              <a:t>K – 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4254633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Dataset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598" y="1921485"/>
            <a:ext cx="6214616" cy="502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606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Classify This Point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38" y="1862888"/>
            <a:ext cx="5802536" cy="431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51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Classify This Point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76" y="1862888"/>
            <a:ext cx="5212259" cy="46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8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Nearest Neighbor Algorithm (k = 3)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35" y="2040430"/>
            <a:ext cx="6192342" cy="478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4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Does A Machine Learn?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14" y="1862888"/>
            <a:ext cx="9496584" cy="427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796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Euclidean Distance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02" y="3343868"/>
            <a:ext cx="2946407" cy="21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88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Thoughts On k-Nearest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527" y="3030056"/>
            <a:ext cx="9432758" cy="2806531"/>
          </a:xfrm>
        </p:spPr>
        <p:txBody>
          <a:bodyPr/>
          <a:lstStyle/>
          <a:p>
            <a:r>
              <a:rPr lang="en-US" dirty="0"/>
              <a:t>Accuracy is not the key but speed is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nJobs</a:t>
            </a:r>
            <a:r>
              <a:rPr lang="en-US" dirty="0"/>
              <a:t> in </a:t>
            </a:r>
            <a:r>
              <a:rPr lang="en-US" dirty="0" err="1"/>
              <a:t>scikit</a:t>
            </a:r>
            <a:r>
              <a:rPr lang="en-US" dirty="0"/>
              <a:t> learn to speed up</a:t>
            </a:r>
          </a:p>
          <a:p>
            <a:endParaRPr lang="en-US" dirty="0"/>
          </a:p>
          <a:p>
            <a:r>
              <a:rPr lang="en-US" dirty="0"/>
              <a:t>Confidence is important but do not ignore voting percentages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852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6477" y="1236679"/>
            <a:ext cx="8018860" cy="2132164"/>
          </a:xfrm>
        </p:spPr>
        <p:txBody>
          <a:bodyPr/>
          <a:lstStyle/>
          <a:p>
            <a:r>
              <a:rPr lang="en-US" dirty="0"/>
              <a:t>Support Vector Machines (SVM)</a:t>
            </a:r>
          </a:p>
        </p:txBody>
      </p:sp>
    </p:spTree>
    <p:extLst>
      <p:ext uri="{BB962C8B-B14F-4D97-AF65-F5344CB8AC3E}">
        <p14:creationId xmlns:p14="http://schemas.microsoft.com/office/powerpoint/2010/main" val="18247526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636" y="2926069"/>
            <a:ext cx="10039734" cy="3014506"/>
          </a:xfrm>
        </p:spPr>
        <p:txBody>
          <a:bodyPr>
            <a:normAutofit/>
          </a:bodyPr>
          <a:lstStyle/>
          <a:p>
            <a:r>
              <a:rPr lang="en-US" dirty="0"/>
              <a:t>Developed by Vladimir </a:t>
            </a:r>
            <a:r>
              <a:rPr lang="en-US" dirty="0" err="1"/>
              <a:t>Vapnik</a:t>
            </a:r>
            <a:r>
              <a:rPr lang="en-US" dirty="0"/>
              <a:t> in 1960s</a:t>
            </a:r>
          </a:p>
          <a:p>
            <a:endParaRPr lang="en-US" dirty="0"/>
          </a:p>
          <a:p>
            <a:r>
              <a:rPr lang="en-US" dirty="0"/>
              <a:t>Find the best fitting boundary – Line in 2D space and hyperplane in 3D space</a:t>
            </a:r>
          </a:p>
          <a:p>
            <a:endParaRPr lang="en-US" dirty="0"/>
          </a:p>
          <a:p>
            <a:r>
              <a:rPr lang="en-US" dirty="0"/>
              <a:t>Find the widest separating hyperplane from support vectors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68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Support Vectors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24" y="2439245"/>
            <a:ext cx="5691163" cy="39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479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 The Support Vectors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217"/>
          <a:stretch/>
        </p:blipFill>
        <p:spPr>
          <a:xfrm>
            <a:off x="2661815" y="1862889"/>
            <a:ext cx="5368181" cy="49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67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Identifying Support Vectors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345" y="2530203"/>
            <a:ext cx="5201122" cy="3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702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Boundary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70" y="2112562"/>
            <a:ext cx="5245671" cy="46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826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Decision Boundary Found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01" y="2341291"/>
            <a:ext cx="6698210" cy="41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383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- Not Linearly Separable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/>
              <a:t>Techcovery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78" y="1686219"/>
            <a:ext cx="5390456" cy="53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6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24735</TotalTime>
  <Words>1780</Words>
  <Application>Microsoft Macintosh PowerPoint</Application>
  <PresentationFormat>Custom</PresentationFormat>
  <Paragraphs>670</Paragraphs>
  <Slides>162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162</vt:i4>
      </vt:variant>
    </vt:vector>
  </HeadingPairs>
  <TitlesOfParts>
    <vt:vector size="168" baseType="lpstr">
      <vt:lpstr>Calibri</vt:lpstr>
      <vt:lpstr>Calibri Light</vt:lpstr>
      <vt:lpstr>Arial</vt:lpstr>
      <vt:lpstr>Office Theme</vt:lpstr>
      <vt:lpstr>1_Custom Design</vt:lpstr>
      <vt:lpstr>Custom Design</vt:lpstr>
      <vt:lpstr>AI, ML and Business Strategies</vt:lpstr>
      <vt:lpstr>Agenda</vt:lpstr>
      <vt:lpstr>Introduction to Machine Learning and Artificial Intelligence</vt:lpstr>
      <vt:lpstr>Why Machine Learning</vt:lpstr>
      <vt:lpstr>Why Now?</vt:lpstr>
      <vt:lpstr>Some Sample Applications</vt:lpstr>
      <vt:lpstr>Sample Use Cases - CRM</vt:lpstr>
      <vt:lpstr>Sample Use Cases - ERP</vt:lpstr>
      <vt:lpstr>How Does A Machine Learn?</vt:lpstr>
      <vt:lpstr>Simple Machine Learning Example</vt:lpstr>
      <vt:lpstr>Preprocess Data</vt:lpstr>
      <vt:lpstr>Learning Model Training</vt:lpstr>
      <vt:lpstr>Test The Model</vt:lpstr>
      <vt:lpstr>Learning Algorithms</vt:lpstr>
      <vt:lpstr>Spam Classifier</vt:lpstr>
      <vt:lpstr>Spam Classifier</vt:lpstr>
      <vt:lpstr>Spam Classifier</vt:lpstr>
      <vt:lpstr>Spam Classifier</vt:lpstr>
      <vt:lpstr>Spam Classifier</vt:lpstr>
      <vt:lpstr>Linear Classifier</vt:lpstr>
      <vt:lpstr>Best Fit Line</vt:lpstr>
      <vt:lpstr>When A New Email Is Sent</vt:lpstr>
      <vt:lpstr>Which Is The Right Line?</vt:lpstr>
      <vt:lpstr>Which Is The Right Line?</vt:lpstr>
      <vt:lpstr>Which Is The Right Line?</vt:lpstr>
      <vt:lpstr>Maximum Margin</vt:lpstr>
      <vt:lpstr>No Linear Classifier Fits This</vt:lpstr>
      <vt:lpstr>Which One?</vt:lpstr>
      <vt:lpstr>Non-Linear Separation</vt:lpstr>
      <vt:lpstr>K-Nearest Neighbors</vt:lpstr>
      <vt:lpstr>Decision Trees</vt:lpstr>
      <vt:lpstr>Sample Decision Tree</vt:lpstr>
      <vt:lpstr>Decision Tree With Multiple Constraints</vt:lpstr>
      <vt:lpstr>Which One?</vt:lpstr>
      <vt:lpstr>Overfitting And Under Fitting</vt:lpstr>
      <vt:lpstr>Less is More</vt:lpstr>
      <vt:lpstr>Less Is More – Not Any More</vt:lpstr>
      <vt:lpstr>Introduction to Artificial  Intelligence</vt:lpstr>
      <vt:lpstr>Neural Network Sample</vt:lpstr>
      <vt:lpstr>Neural Network Example</vt:lpstr>
      <vt:lpstr>Simple Neural Network</vt:lpstr>
      <vt:lpstr>Back Propagation Learning </vt:lpstr>
      <vt:lpstr>Recurrent Neural Networks</vt:lpstr>
      <vt:lpstr>Convolution Neural Network</vt:lpstr>
      <vt:lpstr>Convolutional Neural Networks</vt:lpstr>
      <vt:lpstr>Why New Algorithms</vt:lpstr>
      <vt:lpstr>Business Strategies to implement  Artificial  Intelligence</vt:lpstr>
      <vt:lpstr>How Big is AI ?</vt:lpstr>
      <vt:lpstr>Business of AI – Harvard Business Survey</vt:lpstr>
      <vt:lpstr>Telecom Landscape</vt:lpstr>
      <vt:lpstr>Telecom – AI Application</vt:lpstr>
      <vt:lpstr>Telecom ML Opportunities</vt:lpstr>
      <vt:lpstr>Customer Churn - Telcos</vt:lpstr>
      <vt:lpstr>Customer Churn</vt:lpstr>
      <vt:lpstr>AI Strategy</vt:lpstr>
      <vt:lpstr>Top Marketing Trends (Salesforce 2017 survey) </vt:lpstr>
      <vt:lpstr>Sales Funnel</vt:lpstr>
      <vt:lpstr>Ad Placement and Fraud Detection</vt:lpstr>
      <vt:lpstr>Customer Service</vt:lpstr>
      <vt:lpstr>Service Delivery and Accounting</vt:lpstr>
      <vt:lpstr>Payroll, HT and Compliance</vt:lpstr>
      <vt:lpstr>Buy vs Build</vt:lpstr>
      <vt:lpstr>People Angle</vt:lpstr>
      <vt:lpstr>Operations Planning</vt:lpstr>
      <vt:lpstr>Python Numpy</vt:lpstr>
      <vt:lpstr>Numpy – What is it?</vt:lpstr>
      <vt:lpstr>Installing ML Libraries Using Conda</vt:lpstr>
      <vt:lpstr>Numpy Examples</vt:lpstr>
      <vt:lpstr>Numpy Examples</vt:lpstr>
      <vt:lpstr>Numpy Examples</vt:lpstr>
      <vt:lpstr>Numpy Arrays</vt:lpstr>
      <vt:lpstr>Numpy Arrays And Examples</vt:lpstr>
      <vt:lpstr>Numpy Arrays</vt:lpstr>
      <vt:lpstr>Numpy Arrays With Multiple Dimensions</vt:lpstr>
      <vt:lpstr>For More Examples On Numpy</vt:lpstr>
      <vt:lpstr>PowerPoint Presentation</vt:lpstr>
      <vt:lpstr>Linear Regression</vt:lpstr>
      <vt:lpstr>Sample Data</vt:lpstr>
      <vt:lpstr>Sample Data</vt:lpstr>
      <vt:lpstr>Linear Algebra</vt:lpstr>
      <vt:lpstr>Squared Error</vt:lpstr>
      <vt:lpstr>Coefficient Of Determination</vt:lpstr>
      <vt:lpstr>Low Variance And Positive Correlation</vt:lpstr>
      <vt:lpstr>Low Variance And Negative Correlation</vt:lpstr>
      <vt:lpstr>K – Nearest Neighbors</vt:lpstr>
      <vt:lpstr>Sample Dataset</vt:lpstr>
      <vt:lpstr>Classify This Point</vt:lpstr>
      <vt:lpstr>Classify This Point</vt:lpstr>
      <vt:lpstr>Nearest Neighbor Algorithm (k = 3)</vt:lpstr>
      <vt:lpstr>Euclidean Distance</vt:lpstr>
      <vt:lpstr>Final Thoughts On k-Nearest Neighbors</vt:lpstr>
      <vt:lpstr>Support Vector Machines (SVM)</vt:lpstr>
      <vt:lpstr>Overview</vt:lpstr>
      <vt:lpstr>Support Vectors</vt:lpstr>
      <vt:lpstr>Find The Support Vectors</vt:lpstr>
      <vt:lpstr>Identifying Support Vectors</vt:lpstr>
      <vt:lpstr>Decision Boundary</vt:lpstr>
      <vt:lpstr>Decision Boundary Found</vt:lpstr>
      <vt:lpstr>Data - Not Linearly Separable</vt:lpstr>
      <vt:lpstr>Vector Basics</vt:lpstr>
      <vt:lpstr>Vector Has Magnitude And Direction</vt:lpstr>
      <vt:lpstr>Magnitude Of A Vector</vt:lpstr>
      <vt:lpstr>Vector Dot Product</vt:lpstr>
      <vt:lpstr>Support Vector Decision Boundary</vt:lpstr>
      <vt:lpstr>In The Vector Space For More Than 2-D</vt:lpstr>
      <vt:lpstr>Hyperplane For Decision Boundary</vt:lpstr>
      <vt:lpstr>Hyperplane, Positive and Negative Support Vectors</vt:lpstr>
      <vt:lpstr>Optimization Problem</vt:lpstr>
      <vt:lpstr>Width Between Hyperplanes</vt:lpstr>
      <vt:lpstr>Lagrange Constraint Optimization</vt:lpstr>
      <vt:lpstr>Derivative of Lagrange Constraint Optimizer</vt:lpstr>
      <vt:lpstr>Minimum Of Convex Function</vt:lpstr>
      <vt:lpstr>Polynomial Kernels For Linearly Inseparable Data</vt:lpstr>
      <vt:lpstr>K-Means Clustering</vt:lpstr>
      <vt:lpstr>Sample Dataset</vt:lpstr>
      <vt:lpstr>Find The Centroid</vt:lpstr>
      <vt:lpstr>Finding Centroids</vt:lpstr>
      <vt:lpstr>K-Means Output</vt:lpstr>
      <vt:lpstr>Hierarchical clustering</vt:lpstr>
      <vt:lpstr>Artificial Neural Networks</vt:lpstr>
      <vt:lpstr>Where Do We Get Large Datasets ?</vt:lpstr>
      <vt:lpstr>Frameworks for Neural Networks</vt:lpstr>
      <vt:lpstr>Install Tensor Flow</vt:lpstr>
      <vt:lpstr>What Is Tensor Flow ?</vt:lpstr>
      <vt:lpstr>What Is A Tensor?</vt:lpstr>
      <vt:lpstr>Natural Language Processing</vt:lpstr>
      <vt:lpstr>Why is NLP Hard ?</vt:lpstr>
      <vt:lpstr>Word Representations Using Vectors</vt:lpstr>
      <vt:lpstr>Neural Network To Learn Word Embedding</vt:lpstr>
      <vt:lpstr>Hidden Layer - Word Embedding End Vector</vt:lpstr>
      <vt:lpstr>Output Layer</vt:lpstr>
      <vt:lpstr>Machine Translation</vt:lpstr>
      <vt:lpstr>Machine Translation</vt:lpstr>
      <vt:lpstr>Machine Translation – Phrase by phrase</vt:lpstr>
      <vt:lpstr>Breaking Sentence Into Chunks</vt:lpstr>
      <vt:lpstr>Simple Neural Networks</vt:lpstr>
      <vt:lpstr>Recurrent Neural Networks</vt:lpstr>
      <vt:lpstr>Next Occurring Word</vt:lpstr>
      <vt:lpstr>Image Encoding</vt:lpstr>
      <vt:lpstr>Sentence Encoding</vt:lpstr>
      <vt:lpstr>Encoding With RNN</vt:lpstr>
      <vt:lpstr>Encoding – Construct Sentence Back Again</vt:lpstr>
      <vt:lpstr>Chatbot Architecture</vt:lpstr>
      <vt:lpstr>Sample Chatbot Conversation</vt:lpstr>
      <vt:lpstr>Identify Image Captions</vt:lpstr>
      <vt:lpstr>Chatbots</vt:lpstr>
      <vt:lpstr>Auto Summarization</vt:lpstr>
      <vt:lpstr>Robotics</vt:lpstr>
      <vt:lpstr>Robotic Use Cases</vt:lpstr>
      <vt:lpstr>Robotic Process Automation – Telecom Use Cases</vt:lpstr>
      <vt:lpstr>Example Telecom Industry Usecase</vt:lpstr>
      <vt:lpstr>RPA Scenario</vt:lpstr>
      <vt:lpstr>RPA Scenario 2 – Data Entry</vt:lpstr>
      <vt:lpstr>Why RPA?</vt:lpstr>
      <vt:lpstr>What is RPA</vt:lpstr>
      <vt:lpstr>Platforms </vt:lpstr>
      <vt:lpstr>UI Path Components</vt:lpstr>
      <vt:lpstr>Scrapy Scrapper</vt:lpstr>
      <vt:lpstr>Self Driven Car - Stanley</vt:lpstr>
      <vt:lpstr>Car Finding Its Location</vt:lpstr>
      <vt:lpstr>Localization</vt:lpstr>
      <vt:lpstr>Artificial Intelligence – Social Impact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Arun Panayappan</dc:creator>
  <cp:lastModifiedBy>Arun Panayappan</cp:lastModifiedBy>
  <cp:revision>248</cp:revision>
  <dcterms:created xsi:type="dcterms:W3CDTF">2017-12-06T05:28:55Z</dcterms:created>
  <dcterms:modified xsi:type="dcterms:W3CDTF">2018-04-24T22:19:21Z</dcterms:modified>
</cp:coreProperties>
</file>